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7"/>
  </p:handoutMasterIdLst>
  <p:sldIdLst>
    <p:sldId id="256" r:id="rId2"/>
    <p:sldId id="258" r:id="rId3"/>
    <p:sldId id="259" r:id="rId4"/>
    <p:sldId id="260" r:id="rId5"/>
    <p:sldId id="257" r:id="rId6"/>
    <p:sldId id="261" r:id="rId7"/>
    <p:sldId id="267" r:id="rId8"/>
    <p:sldId id="262" r:id="rId9"/>
    <p:sldId id="268" r:id="rId10"/>
    <p:sldId id="263" r:id="rId11"/>
    <p:sldId id="264" r:id="rId12"/>
    <p:sldId id="265" r:id="rId13"/>
    <p:sldId id="269" r:id="rId14"/>
    <p:sldId id="270" r:id="rId15"/>
    <p:sldId id="266" r:id="rId16"/>
    <p:sldId id="271" r:id="rId17"/>
    <p:sldId id="273" r:id="rId18"/>
    <p:sldId id="274" r:id="rId19"/>
    <p:sldId id="275" r:id="rId20"/>
    <p:sldId id="276" r:id="rId21"/>
    <p:sldId id="278" r:id="rId22"/>
    <p:sldId id="279" r:id="rId23"/>
    <p:sldId id="281" r:id="rId24"/>
    <p:sldId id="282" r:id="rId25"/>
    <p:sldId id="283" r:id="rId26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"/>
  <c:chart>
    <c:plotArea>
      <c:layout/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Target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Color Distribution </c:v>
                </c:pt>
                <c:pt idx="1">
                  <c:v>Purple</c:v>
                </c:pt>
                <c:pt idx="2">
                  <c:v>Red</c:v>
                </c:pt>
                <c:pt idx="3">
                  <c:v>Green</c:v>
                </c:pt>
                <c:pt idx="4">
                  <c:v>Pink</c:v>
                </c:pt>
                <c:pt idx="5">
                  <c:v>Blue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1">
                  <c:v>11</c:v>
                </c:pt>
                <c:pt idx="2">
                  <c:v>16</c:v>
                </c:pt>
                <c:pt idx="3">
                  <c:v>14</c:v>
                </c:pt>
                <c:pt idx="4">
                  <c:v>6</c:v>
                </c:pt>
                <c:pt idx="5">
                  <c:v>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Wegmans 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Color Distribution </c:v>
                </c:pt>
                <c:pt idx="1">
                  <c:v>Purple</c:v>
                </c:pt>
                <c:pt idx="2">
                  <c:v>Red</c:v>
                </c:pt>
                <c:pt idx="3">
                  <c:v>Green</c:v>
                </c:pt>
                <c:pt idx="4">
                  <c:v>Pink</c:v>
                </c:pt>
                <c:pt idx="5">
                  <c:v>Blue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1">
                  <c:v>10</c:v>
                </c:pt>
                <c:pt idx="2">
                  <c:v>14</c:v>
                </c:pt>
                <c:pt idx="3">
                  <c:v>16</c:v>
                </c:pt>
                <c:pt idx="4">
                  <c:v>14</c:v>
                </c:pt>
                <c:pt idx="5">
                  <c:v>12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Genuardi's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Color Distribution </c:v>
                </c:pt>
                <c:pt idx="1">
                  <c:v>Purple</c:v>
                </c:pt>
                <c:pt idx="2">
                  <c:v>Red</c:v>
                </c:pt>
                <c:pt idx="3">
                  <c:v>Green</c:v>
                </c:pt>
                <c:pt idx="4">
                  <c:v>Pink</c:v>
                </c:pt>
                <c:pt idx="5">
                  <c:v>Blue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1">
                  <c:v>14</c:v>
                </c:pt>
                <c:pt idx="2">
                  <c:v>13</c:v>
                </c:pt>
                <c:pt idx="3">
                  <c:v>9</c:v>
                </c:pt>
                <c:pt idx="4">
                  <c:v>18</c:v>
                </c:pt>
                <c:pt idx="5">
                  <c:v>12</c:v>
                </c:pt>
              </c:numCache>
            </c:numRef>
          </c:val>
        </c:ser>
        <c:overlap val="100"/>
        <c:axId val="39434496"/>
        <c:axId val="39591936"/>
      </c:barChart>
      <c:catAx>
        <c:axId val="39434496"/>
        <c:scaling>
          <c:orientation val="minMax"/>
        </c:scaling>
        <c:axPos val="b"/>
        <c:tickLblPos val="nextTo"/>
        <c:crossAx val="39591936"/>
        <c:crosses val="autoZero"/>
        <c:auto val="1"/>
        <c:lblAlgn val="ctr"/>
        <c:lblOffset val="100"/>
      </c:catAx>
      <c:valAx>
        <c:axId val="39591936"/>
        <c:scaling>
          <c:orientation val="minMax"/>
        </c:scaling>
        <c:axPos val="l"/>
        <c:majorGridlines/>
        <c:numFmt formatCode="General" sourceLinked="1"/>
        <c:tickLblPos val="nextTo"/>
        <c:crossAx val="3943449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522A95-F04F-4AB1-9AC4-C90AADAFC3D9}" type="datetimeFigureOut">
              <a:rPr lang="en-US" smtClean="0"/>
              <a:t>6/9/2010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94F184-AEE4-4DE3-B5A9-8D76349B7FB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A84E-03AD-4196-B48C-17C1C8FD5F45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694C1-26CD-40B0-A872-CB74FA3BBE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A84E-03AD-4196-B48C-17C1C8FD5F45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694C1-26CD-40B0-A872-CB74FA3BBE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A84E-03AD-4196-B48C-17C1C8FD5F45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694C1-26CD-40B0-A872-CB74FA3BBE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A84E-03AD-4196-B48C-17C1C8FD5F45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694C1-26CD-40B0-A872-CB74FA3BBE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A84E-03AD-4196-B48C-17C1C8FD5F45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694C1-26CD-40B0-A872-CB74FA3BBE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A84E-03AD-4196-B48C-17C1C8FD5F45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694C1-26CD-40B0-A872-CB74FA3BBE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A84E-03AD-4196-B48C-17C1C8FD5F45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694C1-26CD-40B0-A872-CB74FA3BBE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A84E-03AD-4196-B48C-17C1C8FD5F45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694C1-26CD-40B0-A872-CB74FA3BBE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A84E-03AD-4196-B48C-17C1C8FD5F45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694C1-26CD-40B0-A872-CB74FA3BBE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A84E-03AD-4196-B48C-17C1C8FD5F45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694C1-26CD-40B0-A872-CB74FA3BBE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A84E-03AD-4196-B48C-17C1C8FD5F45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694C1-26CD-40B0-A872-CB74FA3BBE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>
            <a:alpha val="6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1AA84E-03AD-4196-B48C-17C1C8FD5F45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694C1-26CD-40B0-A872-CB74FA3BBE4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www.hersheys.com/products/details/images/thumbs/product_logo_jr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6666"/>
              </a:clrFrom>
              <a:clrTo>
                <a:srgbClr val="FF6666">
                  <a:alpha val="0"/>
                </a:srgbClr>
              </a:clrTo>
            </a:clrChange>
            <a:lum bright="70000" contrast="-70000"/>
          </a:blip>
          <a:srcRect l="3532" t="6667" r="5519" b="5555"/>
          <a:stretch>
            <a:fillRect/>
          </a:stretch>
        </p:blipFill>
        <p:spPr bwMode="auto">
          <a:xfrm>
            <a:off x="533400" y="457200"/>
            <a:ext cx="7848600" cy="6019800"/>
          </a:xfrm>
          <a:prstGeom prst="rect">
            <a:avLst/>
          </a:prstGeom>
          <a:solidFill>
            <a:srgbClr val="0070C0"/>
          </a:solidFill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276600"/>
            <a:ext cx="6400800" cy="1219200"/>
          </a:xfrm>
        </p:spPr>
        <p:txBody>
          <a:bodyPr/>
          <a:lstStyle/>
          <a:p>
            <a:r>
              <a:rPr lang="en-US" dirty="0" smtClean="0"/>
              <a:t>By: John </a:t>
            </a:r>
            <a:r>
              <a:rPr lang="en-US" dirty="0" err="1" smtClean="0"/>
              <a:t>Marron</a:t>
            </a:r>
            <a:endParaRPr lang="en-US" dirty="0" smtClean="0"/>
          </a:p>
          <a:p>
            <a:r>
              <a:rPr lang="en-US" dirty="0" smtClean="0"/>
              <a:t>Nicole </a:t>
            </a:r>
            <a:r>
              <a:rPr lang="en-US" dirty="0" err="1" smtClean="0"/>
              <a:t>Scamuffo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95400" y="685800"/>
            <a:ext cx="684437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spc="-3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JOLLY RANCHERS</a:t>
            </a:r>
            <a:endParaRPr lang="en-US" sz="8000" b="1" spc="-3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4267200" cy="487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accent2"/>
                </a:solidFill>
              </a:rPr>
              <a:t>1. Determine whether candy dissolves faster in hot water or cold water </a:t>
            </a:r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Heated up half in the microwave for 5 minutes and refrigerated other half </a:t>
            </a:r>
          </a:p>
        </p:txBody>
      </p:sp>
      <p:sp>
        <p:nvSpPr>
          <p:cNvPr id="4" name="Rectangle 3"/>
          <p:cNvSpPr/>
          <p:nvPr/>
        </p:nvSpPr>
        <p:spPr>
          <a:xfrm>
            <a:off x="59272" y="152400"/>
            <a:ext cx="90847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WARM VS. COLD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8" name="Picture 4" descr="http://fragmentssynapses.files.wordpress.com/2009/03/thermome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143000"/>
            <a:ext cx="1914525" cy="5372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SC_0521.JPG"/>
          <p:cNvPicPr>
            <a:picLocks noChangeAspect="1"/>
          </p:cNvPicPr>
          <p:nvPr/>
        </p:nvPicPr>
        <p:blipFill>
          <a:blip r:embed="rId2" cstate="print">
            <a:lum contrast="-40000"/>
          </a:blip>
          <a:stretch>
            <a:fillRect/>
          </a:stretch>
        </p:blipFill>
        <p:spPr>
          <a:xfrm>
            <a:off x="-304800" y="-1139851"/>
            <a:ext cx="12175069" cy="81502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4191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2. Place 50 jolly ranchers into plastic cups that hold ¼ cup of warm water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3. Place 50 jolly ranchers into plastic cups that hold ¼ cup of cold water</a:t>
            </a:r>
          </a:p>
          <a:p>
            <a:pPr lvl="1"/>
            <a:r>
              <a:rPr lang="en-US" sz="2000" b="1" dirty="0" smtClean="0">
                <a:solidFill>
                  <a:srgbClr val="FF0000"/>
                </a:solidFill>
              </a:rPr>
              <a:t>Used calc for random sample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9272" y="152400"/>
            <a:ext cx="90847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-3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WARM VS. COLD</a:t>
            </a:r>
            <a:endParaRPr lang="en-US" sz="5400" b="1" cap="none" spc="-30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4" descr="DSC_05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3886200"/>
            <a:ext cx="3614755" cy="2419795"/>
          </a:xfrm>
          <a:prstGeom prst="rect">
            <a:avLst/>
          </a:prstGeom>
        </p:spPr>
      </p:pic>
      <p:pic>
        <p:nvPicPr>
          <p:cNvPr id="7" name="Picture 6" descr="DSC_05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1066800"/>
            <a:ext cx="3746511" cy="2507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4191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accent2"/>
                </a:solidFill>
              </a:rPr>
              <a:t>4. Record the amount of time it takes for each jolly rancher to dissolve in the water</a:t>
            </a:r>
          </a:p>
          <a:p>
            <a:pPr>
              <a:buNone/>
            </a:pPr>
            <a:endParaRPr lang="en-US" dirty="0" smtClean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accent2"/>
                </a:solidFill>
              </a:rPr>
              <a:t>5. Perform a 2 sample t-test </a:t>
            </a:r>
          </a:p>
        </p:txBody>
      </p:sp>
      <p:sp>
        <p:nvSpPr>
          <p:cNvPr id="4" name="Rectangle 3"/>
          <p:cNvSpPr/>
          <p:nvPr/>
        </p:nvSpPr>
        <p:spPr>
          <a:xfrm>
            <a:off x="59272" y="152400"/>
            <a:ext cx="90847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WARM VS. COLD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3556" name="Picture 4" descr="http://www.chinatraderonline.com/Files/Gifts-and-Crafts/Timer/STOPWATCH/stopwatch-210224784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3886200"/>
            <a:ext cx="2819400" cy="2819400"/>
          </a:xfrm>
          <a:prstGeom prst="rect">
            <a:avLst/>
          </a:prstGeom>
          <a:noFill/>
        </p:spPr>
      </p:pic>
      <p:pic>
        <p:nvPicPr>
          <p:cNvPr id="5" name="Picture 4" descr="DSC_05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143000"/>
            <a:ext cx="3733800" cy="2499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228600"/>
            <a:ext cx="6492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SAMPLE T-TEST GRAPH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200"/>
            <a:ext cx="4724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114800"/>
            <a:ext cx="474345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1143000"/>
            <a:ext cx="31242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3962400"/>
            <a:ext cx="31242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609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As you can see in the two box plots:</a:t>
            </a:r>
          </a:p>
        </p:txBody>
      </p:sp>
      <p:sp>
        <p:nvSpPr>
          <p:cNvPr id="4" name="Rectangle 3"/>
          <p:cNvSpPr/>
          <p:nvPr/>
        </p:nvSpPr>
        <p:spPr>
          <a:xfrm>
            <a:off x="1066800" y="304800"/>
            <a:ext cx="68323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ANALYSIS &amp; CONCLUSION 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905000"/>
            <a:ext cx="39624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000" dirty="0" smtClean="0">
                <a:solidFill>
                  <a:schemeClr val="accent2"/>
                </a:solidFill>
              </a:rPr>
              <a:t>Hot water: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Minimum:  22.69 –outlier 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Maximum: 50.5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Mean: 30.97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Q1: 35.22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Q3: 42.43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IQR:  7.21</a:t>
            </a:r>
          </a:p>
          <a:p>
            <a:pPr lvl="2"/>
            <a:endParaRPr lang="en-US" dirty="0" smtClean="0">
              <a:solidFill>
                <a:schemeClr val="accent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334232"/>
            <a:ext cx="76962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accent2"/>
                </a:solidFill>
              </a:rPr>
              <a:t>Hot water graph is left skewed 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accent2"/>
                </a:solidFill>
              </a:rPr>
              <a:t>Cold water graph is symmetric</a:t>
            </a:r>
            <a:endParaRPr lang="en-US" sz="2800" dirty="0" smtClean="0">
              <a:solidFill>
                <a:schemeClr val="accent2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accent2"/>
                </a:solidFill>
              </a:rPr>
              <a:t>Based </a:t>
            </a:r>
            <a:r>
              <a:rPr lang="en-US" sz="2800" dirty="0" smtClean="0">
                <a:solidFill>
                  <a:schemeClr val="accent2"/>
                </a:solidFill>
              </a:rPr>
              <a:t>off of the graphs , we believe that it takes longer for a Jolly Rancher to dissolve in cold water than it take for one to dissolve in warm water 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24400" y="1905000"/>
            <a:ext cx="396240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000" dirty="0" smtClean="0">
                <a:solidFill>
                  <a:schemeClr val="accent2"/>
                </a:solidFill>
              </a:rPr>
              <a:t>Cold water: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Minimum:  61.4  –outlier 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Maximum:  87.46—outlier 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Mean: 75.04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Q1: 71.91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Q3: 76.23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IQR:  </a:t>
            </a:r>
            <a:r>
              <a:rPr lang="en-US" sz="2000" dirty="0" smtClean="0">
                <a:solidFill>
                  <a:schemeClr val="accent2"/>
                </a:solidFill>
              </a:rPr>
              <a:t>4.32</a:t>
            </a:r>
          </a:p>
          <a:p>
            <a:pPr lvl="2"/>
            <a:endParaRPr lang="en-US" sz="2000" dirty="0" smtClean="0">
              <a:solidFill>
                <a:schemeClr val="accent2"/>
              </a:solidFill>
            </a:endParaRP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** cold water seemed to have a lot of outliers</a:t>
            </a:r>
          </a:p>
          <a:p>
            <a:pPr lvl="2"/>
            <a:endParaRPr lang="en-US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886200" cy="4525963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>
                <a:solidFill>
                  <a:schemeClr val="accent2"/>
                </a:solidFill>
              </a:rPr>
              <a:t>STATE 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2 independent SRS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2 normal pops </a:t>
            </a:r>
          </a:p>
          <a:p>
            <a:pPr>
              <a:buNone/>
            </a:pPr>
            <a:r>
              <a:rPr lang="en-US" dirty="0" smtClean="0">
                <a:solidFill>
                  <a:schemeClr val="accent2"/>
                </a:solidFill>
              </a:rPr>
              <a:t>             or </a:t>
            </a:r>
          </a:p>
          <a:p>
            <a:pPr>
              <a:buNone/>
            </a:pPr>
            <a:r>
              <a:rPr lang="en-US" dirty="0" smtClean="0">
                <a:solidFill>
                  <a:schemeClr val="accent2"/>
                </a:solidFill>
              </a:rPr>
              <a:t>	n</a:t>
            </a:r>
            <a:r>
              <a:rPr lang="en-US" baseline="-25000" dirty="0" smtClean="0">
                <a:solidFill>
                  <a:schemeClr val="accent2"/>
                </a:solidFill>
              </a:rPr>
              <a:t>1</a:t>
            </a:r>
            <a:r>
              <a:rPr lang="en-US" dirty="0" smtClean="0">
                <a:solidFill>
                  <a:schemeClr val="accent2"/>
                </a:solidFill>
              </a:rPr>
              <a:t> and n</a:t>
            </a:r>
            <a:r>
              <a:rPr lang="en-US" baseline="-25000" dirty="0" smtClean="0">
                <a:solidFill>
                  <a:schemeClr val="accent2"/>
                </a:solidFill>
              </a:rPr>
              <a:t>2</a:t>
            </a:r>
            <a:r>
              <a:rPr lang="en-US" dirty="0" smtClean="0">
                <a:solidFill>
                  <a:schemeClr val="accent2"/>
                </a:solidFill>
              </a:rPr>
              <a:t> ≥ 30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S</a:t>
            </a:r>
            <a:r>
              <a:rPr lang="en-US" baseline="-25000" dirty="0" smtClean="0">
                <a:solidFill>
                  <a:schemeClr val="accent2"/>
                </a:solidFill>
              </a:rPr>
              <a:t>1</a:t>
            </a:r>
            <a:r>
              <a:rPr lang="en-US" dirty="0" smtClean="0">
                <a:solidFill>
                  <a:schemeClr val="accent2"/>
                </a:solidFill>
              </a:rPr>
              <a:t>= S</a:t>
            </a:r>
            <a:r>
              <a:rPr lang="en-US" baseline="-25000" dirty="0" smtClean="0">
                <a:solidFill>
                  <a:schemeClr val="accent2"/>
                </a:solidFill>
              </a:rPr>
              <a:t>2</a:t>
            </a:r>
            <a:endParaRPr lang="en-US" baseline="-25000" dirty="0">
              <a:solidFill>
                <a:schemeClr val="accent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272" y="152400"/>
            <a:ext cx="9084728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SAMPLE </a:t>
            </a:r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T-TEST (pooled)</a:t>
            </a:r>
            <a:endParaRPr lang="en-US" sz="5400" b="1" spc="-300" dirty="0" smtClean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4000" b="1" cap="none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ASSUMPTIONS</a:t>
            </a:r>
            <a:endParaRPr lang="en-US" sz="40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800600" y="1905000"/>
            <a:ext cx="3886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="1" dirty="0" smtClean="0">
                <a:solidFill>
                  <a:schemeClr val="accent2"/>
                </a:solidFill>
              </a:rPr>
              <a:t>CHECK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Assumed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sz="32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n</a:t>
            </a:r>
            <a:r>
              <a:rPr kumimoji="0" lang="en-US" sz="32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≥ 30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200" dirty="0" smtClean="0">
                <a:solidFill>
                  <a:schemeClr val="accent2"/>
                </a:solidFill>
              </a:rPr>
              <a:t>	N</a:t>
            </a:r>
            <a:r>
              <a:rPr lang="en-US" sz="3200" baseline="-25000" dirty="0" smtClean="0">
                <a:solidFill>
                  <a:schemeClr val="accent2"/>
                </a:solidFill>
              </a:rPr>
              <a:t>1 </a:t>
            </a:r>
            <a:r>
              <a:rPr lang="en-US" sz="3200" dirty="0" smtClean="0">
                <a:solidFill>
                  <a:schemeClr val="accent2"/>
                </a:solidFill>
              </a:rPr>
              <a:t> = 50 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>
                <a:solidFill>
                  <a:schemeClr val="accent2"/>
                </a:solidFill>
              </a:rPr>
              <a:t>	N</a:t>
            </a:r>
            <a:r>
              <a:rPr lang="en-US" sz="3200" baseline="-25000" dirty="0" smtClean="0">
                <a:solidFill>
                  <a:schemeClr val="accent2"/>
                </a:solidFill>
              </a:rPr>
              <a:t>2 </a:t>
            </a:r>
            <a:r>
              <a:rPr lang="en-US" sz="3200" dirty="0" smtClean="0">
                <a:solidFill>
                  <a:schemeClr val="accent2"/>
                </a:solidFill>
              </a:rPr>
              <a:t> = 50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>
                <a:solidFill>
                  <a:schemeClr val="accent2"/>
                </a:solidFill>
              </a:rPr>
              <a:t>5.6 = 5.1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7244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i="1" dirty="0" smtClean="0">
                <a:solidFill>
                  <a:schemeClr val="accent2"/>
                </a:solidFill>
              </a:rPr>
              <a:t>Ho: µ</a:t>
            </a:r>
            <a:r>
              <a:rPr lang="en-US" i="1" baseline="-25000" dirty="0" smtClean="0">
                <a:solidFill>
                  <a:schemeClr val="accent2"/>
                </a:solidFill>
              </a:rPr>
              <a:t>w  </a:t>
            </a:r>
            <a:r>
              <a:rPr lang="en-US" i="1" dirty="0" smtClean="0">
                <a:solidFill>
                  <a:schemeClr val="accent2"/>
                </a:solidFill>
              </a:rPr>
              <a:t>= µ</a:t>
            </a:r>
            <a:r>
              <a:rPr lang="en-US" i="1" baseline="-25000" dirty="0" smtClean="0">
                <a:solidFill>
                  <a:schemeClr val="accent2"/>
                </a:solidFill>
              </a:rPr>
              <a:t>c</a:t>
            </a:r>
            <a:endParaRPr lang="en-US" i="1" dirty="0" smtClean="0">
              <a:solidFill>
                <a:schemeClr val="accent2"/>
              </a:solidFill>
            </a:endParaRPr>
          </a:p>
          <a:p>
            <a:pPr algn="ctr">
              <a:buNone/>
            </a:pPr>
            <a:r>
              <a:rPr lang="en-US" i="1" dirty="0" smtClean="0">
                <a:solidFill>
                  <a:schemeClr val="accent2"/>
                </a:solidFill>
              </a:rPr>
              <a:t>Ha: µ</a:t>
            </a:r>
            <a:r>
              <a:rPr lang="en-US" i="1" baseline="-25000" dirty="0" smtClean="0">
                <a:solidFill>
                  <a:schemeClr val="accent2"/>
                </a:solidFill>
              </a:rPr>
              <a:t>w </a:t>
            </a:r>
            <a:r>
              <a:rPr lang="en-US" i="1" dirty="0" smtClean="0">
                <a:solidFill>
                  <a:schemeClr val="accent2"/>
                </a:solidFill>
              </a:rPr>
              <a:t>&lt; µ</a:t>
            </a:r>
            <a:r>
              <a:rPr lang="en-US" i="1" baseline="-25000" dirty="0" smtClean="0">
                <a:solidFill>
                  <a:schemeClr val="accent2"/>
                </a:solidFill>
              </a:rPr>
              <a:t>c</a:t>
            </a:r>
            <a:r>
              <a:rPr lang="en-US" i="1" dirty="0" smtClean="0">
                <a:solidFill>
                  <a:schemeClr val="accent2"/>
                </a:solidFill>
              </a:rPr>
              <a:t> </a:t>
            </a:r>
          </a:p>
          <a:p>
            <a:pPr algn="ctr"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endParaRPr lang="en-US" i="1" dirty="0" smtClean="0">
              <a:solidFill>
                <a:schemeClr val="accent2"/>
              </a:solidFill>
            </a:endParaRPr>
          </a:p>
          <a:p>
            <a:pPr algn="ctr">
              <a:buNone/>
            </a:pPr>
            <a:endParaRPr lang="en-US" sz="2800" i="1" dirty="0" smtClean="0">
              <a:solidFill>
                <a:schemeClr val="accent2"/>
              </a:solidFill>
            </a:endParaRPr>
          </a:p>
          <a:p>
            <a:pPr algn="ctr">
              <a:buNone/>
            </a:pPr>
            <a:r>
              <a:rPr lang="en-US" sz="2800" i="1" dirty="0" smtClean="0">
                <a:solidFill>
                  <a:schemeClr val="accent2"/>
                </a:solidFill>
              </a:rPr>
              <a:t>P(t&gt; -33.44</a:t>
            </a:r>
            <a:r>
              <a:rPr lang="en-US" sz="2800" dirty="0" smtClean="0">
                <a:solidFill>
                  <a:schemeClr val="accent2"/>
                </a:solidFill>
              </a:rPr>
              <a:t> </a:t>
            </a:r>
            <a:r>
              <a:rPr lang="en-US" sz="3600" dirty="0" smtClean="0">
                <a:solidFill>
                  <a:schemeClr val="accent2"/>
                </a:solidFill>
              </a:rPr>
              <a:t>I </a:t>
            </a:r>
            <a:r>
              <a:rPr lang="en-US" sz="2800" i="1" dirty="0" err="1" smtClean="0">
                <a:solidFill>
                  <a:schemeClr val="accent2"/>
                </a:solidFill>
              </a:rPr>
              <a:t>df</a:t>
            </a:r>
            <a:r>
              <a:rPr lang="en-US" sz="2800" i="1" dirty="0" smtClean="0">
                <a:solidFill>
                  <a:schemeClr val="accent2"/>
                </a:solidFill>
              </a:rPr>
              <a:t> = 98   ) = &lt; 0.0001 </a:t>
            </a:r>
            <a:endParaRPr lang="en-US" sz="2800" dirty="0" smtClean="0">
              <a:solidFill>
                <a:schemeClr val="accent2"/>
              </a:solidFill>
            </a:endParaRPr>
          </a:p>
          <a:p>
            <a:r>
              <a:rPr lang="en-US" sz="2800" dirty="0" smtClean="0">
                <a:solidFill>
                  <a:schemeClr val="accent2"/>
                </a:solidFill>
              </a:rPr>
              <a:t>We reject </a:t>
            </a:r>
            <a:r>
              <a:rPr lang="en-US" sz="2800" i="1" dirty="0" smtClean="0">
                <a:solidFill>
                  <a:schemeClr val="accent2"/>
                </a:solidFill>
              </a:rPr>
              <a:t>Ho</a:t>
            </a:r>
            <a:r>
              <a:rPr lang="en-US" sz="2800" b="1" i="1" dirty="0" smtClean="0">
                <a:solidFill>
                  <a:schemeClr val="accent2"/>
                </a:solidFill>
              </a:rPr>
              <a:t> </a:t>
            </a:r>
            <a:r>
              <a:rPr lang="en-US" sz="2800" dirty="0" smtClean="0">
                <a:solidFill>
                  <a:schemeClr val="accent2"/>
                </a:solidFill>
              </a:rPr>
              <a:t>because the p-value is &lt; </a:t>
            </a:r>
            <a:r>
              <a:rPr lang="el-GR" sz="2800" b="1" dirty="0" smtClean="0">
                <a:solidFill>
                  <a:schemeClr val="accent2"/>
                </a:solidFill>
                <a:latin typeface="Times New Roman"/>
              </a:rPr>
              <a:t>α</a:t>
            </a:r>
            <a:r>
              <a:rPr lang="en-US" sz="2800" b="1" dirty="0" smtClean="0">
                <a:solidFill>
                  <a:schemeClr val="accent2"/>
                </a:solidFill>
                <a:latin typeface="Times New Roman"/>
              </a:rPr>
              <a:t>= 0.05.</a:t>
            </a:r>
            <a:endParaRPr lang="en-US" sz="2800" dirty="0" smtClean="0">
              <a:solidFill>
                <a:schemeClr val="accent2"/>
              </a:solidFill>
            </a:endParaRPr>
          </a:p>
          <a:p>
            <a:r>
              <a:rPr lang="en-US" sz="2800" dirty="0" smtClean="0">
                <a:solidFill>
                  <a:schemeClr val="accent2"/>
                </a:solidFill>
              </a:rPr>
              <a:t>We have sufficient evidence that the mean of dissolving a Jolly Rancher in warm water is less than the mean of dissolving a Jolly Rancher in cold water</a:t>
            </a:r>
            <a:endParaRPr lang="en-US" sz="2800" dirty="0">
              <a:solidFill>
                <a:schemeClr val="accent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51085" y="228600"/>
            <a:ext cx="67703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SAMPLE T-TEST POOLED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333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2209800"/>
            <a:ext cx="4613480" cy="1485900"/>
          </a:xfrm>
          <a:prstGeom prst="rect">
            <a:avLst/>
          </a:prstGeom>
          <a:noFill/>
        </p:spPr>
      </p:pic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pPr>
              <a:buNone/>
            </a:pPr>
            <a:r>
              <a:rPr lang="en-US" sz="2800" dirty="0" smtClean="0">
                <a:solidFill>
                  <a:schemeClr val="accent2"/>
                </a:solidFill>
              </a:rPr>
              <a:t>1. Heated up water for 5 minutes</a:t>
            </a:r>
          </a:p>
          <a:p>
            <a:pPr>
              <a:buNone/>
            </a:pPr>
            <a:r>
              <a:rPr lang="en-US" sz="2800" dirty="0" smtClean="0">
                <a:solidFill>
                  <a:schemeClr val="accent2"/>
                </a:solidFill>
              </a:rPr>
              <a:t>2. Placed ¼ cup of water into 30 plastic cups containing 1 Jolly Rancher</a:t>
            </a:r>
          </a:p>
          <a:p>
            <a:pPr>
              <a:buNone/>
            </a:pPr>
            <a:r>
              <a:rPr lang="en-US" sz="2800" dirty="0" smtClean="0">
                <a:solidFill>
                  <a:schemeClr val="accent2"/>
                </a:solidFill>
              </a:rPr>
              <a:t>3. Stirred water with a plastic knife until J.R dissolved </a:t>
            </a:r>
          </a:p>
          <a:p>
            <a:endParaRPr lang="en-US" sz="2800" dirty="0" smtClean="0">
              <a:solidFill>
                <a:schemeClr val="accent2"/>
              </a:solidFill>
            </a:endParaRPr>
          </a:p>
          <a:p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228600"/>
            <a:ext cx="72791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STIRRING VS. NOT STIRRING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5" descr="DSC_05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9600" y="2590800"/>
            <a:ext cx="3591000" cy="240389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4495800" cy="3962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accent2"/>
                </a:solidFill>
              </a:rPr>
              <a:t>4. Recorded times </a:t>
            </a:r>
          </a:p>
          <a:p>
            <a:pPr>
              <a:buNone/>
            </a:pPr>
            <a:r>
              <a:rPr lang="en-US" dirty="0" smtClean="0">
                <a:solidFill>
                  <a:schemeClr val="accent2"/>
                </a:solidFill>
              </a:rPr>
              <a:t>5. Perform 2 sample t-test to determine if stirring has an effect on the amount of time the candy took to dissolve</a:t>
            </a:r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reused warm water data 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228600"/>
            <a:ext cx="72791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STIRRING VS. NOT STIRRING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" name="Picture 18" descr="DSC_05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2209800"/>
            <a:ext cx="3733800" cy="249948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STIRRING VS. NOT STIRRING GRAPH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752600"/>
            <a:ext cx="48768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267200"/>
            <a:ext cx="4816476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1600200"/>
            <a:ext cx="2895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4191000"/>
            <a:ext cx="28194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876800" cy="4495799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accent2"/>
                </a:solidFill>
              </a:rPr>
              <a:t>Distribution of color </a:t>
            </a:r>
          </a:p>
          <a:p>
            <a:r>
              <a:rPr lang="en-US" sz="4000" dirty="0" smtClean="0">
                <a:solidFill>
                  <a:schemeClr val="accent2"/>
                </a:solidFill>
              </a:rPr>
              <a:t>Time it takes to dissolve:</a:t>
            </a:r>
          </a:p>
          <a:p>
            <a:pPr lvl="1"/>
            <a:r>
              <a:rPr lang="en-US" sz="3600" dirty="0">
                <a:solidFill>
                  <a:schemeClr val="accent2"/>
                </a:solidFill>
              </a:rPr>
              <a:t>w</a:t>
            </a:r>
            <a:r>
              <a:rPr lang="en-US" sz="3600" dirty="0" smtClean="0">
                <a:solidFill>
                  <a:schemeClr val="accent2"/>
                </a:solidFill>
              </a:rPr>
              <a:t>arm vs. cold water</a:t>
            </a:r>
          </a:p>
          <a:p>
            <a:pPr lvl="1"/>
            <a:r>
              <a:rPr lang="en-US" sz="3600" dirty="0" smtClean="0">
                <a:solidFill>
                  <a:schemeClr val="accent2"/>
                </a:solidFill>
              </a:rPr>
              <a:t>stirring vs. not stirring </a:t>
            </a:r>
          </a:p>
        </p:txBody>
      </p:sp>
      <p:sp>
        <p:nvSpPr>
          <p:cNvPr id="4" name="Rectangle 3"/>
          <p:cNvSpPr/>
          <p:nvPr/>
        </p:nvSpPr>
        <p:spPr>
          <a:xfrm>
            <a:off x="1340459" y="381000"/>
            <a:ext cx="60819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DESCRIPTION OF TOPIC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The graphs show that:</a:t>
            </a:r>
          </a:p>
          <a:p>
            <a:pPr>
              <a:buNone/>
            </a:pPr>
            <a:endParaRPr lang="en-US" dirty="0" smtClean="0">
              <a:solidFill>
                <a:schemeClr val="accent2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2"/>
                </a:solidFill>
              </a:rPr>
              <a:t>Both graphs are left skewed</a:t>
            </a:r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Stirring = more clustered and a more extreme skew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Based </a:t>
            </a:r>
            <a:r>
              <a:rPr lang="en-US" dirty="0" smtClean="0">
                <a:solidFill>
                  <a:schemeClr val="accent2"/>
                </a:solidFill>
              </a:rPr>
              <a:t>off of the data we feel that a Jolly Rancher will dissolve faster in warm water while being stirred rather than just sitting in the warm water</a:t>
            </a:r>
          </a:p>
        </p:txBody>
      </p:sp>
      <p:sp>
        <p:nvSpPr>
          <p:cNvPr id="4" name="Rectangle 3"/>
          <p:cNvSpPr/>
          <p:nvPr/>
        </p:nvSpPr>
        <p:spPr>
          <a:xfrm>
            <a:off x="1032793" y="228600"/>
            <a:ext cx="68323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ANALYSIS &amp; CONCLUSION 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2057400"/>
            <a:ext cx="39624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000" dirty="0" smtClean="0">
                <a:solidFill>
                  <a:schemeClr val="accent2"/>
                </a:solidFill>
              </a:rPr>
              <a:t>Hot water: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Minimum:  22.69 –outlier 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Maximum: 50.5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Mean: 30.97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Q1: 35.22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Q3: 42.43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IQR:  </a:t>
            </a:r>
            <a:r>
              <a:rPr lang="en-US" sz="2000" dirty="0" smtClean="0">
                <a:solidFill>
                  <a:schemeClr val="accent2"/>
                </a:solidFill>
              </a:rPr>
              <a:t>7.21</a:t>
            </a:r>
          </a:p>
          <a:p>
            <a:pPr lvl="2"/>
            <a:endParaRPr lang="en-US" sz="2000" dirty="0" smtClean="0">
              <a:solidFill>
                <a:schemeClr val="accent2"/>
              </a:solidFill>
            </a:endParaRPr>
          </a:p>
          <a:p>
            <a:pPr lvl="2"/>
            <a:endParaRPr lang="en-US" dirty="0" smtClean="0">
              <a:solidFill>
                <a:schemeClr val="accent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8200" y="1981200"/>
            <a:ext cx="39624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000" dirty="0" smtClean="0">
                <a:solidFill>
                  <a:schemeClr val="accent2"/>
                </a:solidFill>
              </a:rPr>
              <a:t>Hot water + stirring: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Minimum:  18.04 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Maximum: 27.59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Mean: 23.53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Q1: 21.66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Q3: 25.6</a:t>
            </a:r>
          </a:p>
          <a:p>
            <a:pPr lvl="2"/>
            <a:r>
              <a:rPr lang="en-US" sz="2000" dirty="0" smtClean="0">
                <a:solidFill>
                  <a:schemeClr val="accent2"/>
                </a:solidFill>
              </a:rPr>
              <a:t>IQR:  3.94</a:t>
            </a:r>
          </a:p>
          <a:p>
            <a:pPr lvl="2"/>
            <a:endParaRPr lang="en-US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886200" cy="4525963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>
                <a:solidFill>
                  <a:schemeClr val="accent2"/>
                </a:solidFill>
              </a:rPr>
              <a:t>STATE 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2 independent SRS</a:t>
            </a:r>
          </a:p>
          <a:p>
            <a:pPr>
              <a:buNone/>
            </a:pPr>
            <a:endParaRPr lang="en-US" dirty="0" smtClean="0">
              <a:solidFill>
                <a:schemeClr val="accent2"/>
              </a:solidFill>
            </a:endParaRPr>
          </a:p>
          <a:p>
            <a:r>
              <a:rPr lang="en-US" dirty="0" smtClean="0">
                <a:solidFill>
                  <a:schemeClr val="accent2"/>
                </a:solidFill>
              </a:rPr>
              <a:t>2 normal pops </a:t>
            </a:r>
          </a:p>
          <a:p>
            <a:pPr>
              <a:buNone/>
            </a:pPr>
            <a:r>
              <a:rPr lang="en-US" dirty="0" smtClean="0">
                <a:solidFill>
                  <a:schemeClr val="accent2"/>
                </a:solidFill>
              </a:rPr>
              <a:t>             or 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n</a:t>
            </a:r>
            <a:r>
              <a:rPr lang="en-US" baseline="-25000" dirty="0" smtClean="0">
                <a:solidFill>
                  <a:schemeClr val="accent2"/>
                </a:solidFill>
              </a:rPr>
              <a:t>1</a:t>
            </a:r>
            <a:r>
              <a:rPr lang="en-US" dirty="0" smtClean="0">
                <a:solidFill>
                  <a:schemeClr val="accent2"/>
                </a:solidFill>
              </a:rPr>
              <a:t> and n</a:t>
            </a:r>
            <a:r>
              <a:rPr lang="en-US" baseline="-25000" dirty="0" smtClean="0">
                <a:solidFill>
                  <a:schemeClr val="accent2"/>
                </a:solidFill>
              </a:rPr>
              <a:t>2</a:t>
            </a:r>
            <a:r>
              <a:rPr lang="en-US" dirty="0" smtClean="0">
                <a:solidFill>
                  <a:schemeClr val="accent2"/>
                </a:solidFill>
              </a:rPr>
              <a:t> ≥ 30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272" y="152400"/>
            <a:ext cx="9084728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SAMPLE T-TEST</a:t>
            </a:r>
          </a:p>
          <a:p>
            <a:pPr algn="ctr"/>
            <a:r>
              <a:rPr lang="en-US" sz="4000" b="1" cap="none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ASSUMPTIONS</a:t>
            </a:r>
            <a:endParaRPr lang="en-US" sz="40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800600" y="1905000"/>
            <a:ext cx="3886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="1" dirty="0" smtClean="0">
                <a:solidFill>
                  <a:schemeClr val="accent2"/>
                </a:solidFill>
              </a:rPr>
              <a:t>CHECK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Assumed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sz="32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n</a:t>
            </a:r>
            <a:r>
              <a:rPr kumimoji="0" lang="en-US" sz="32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≥ 30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>
                <a:solidFill>
                  <a:schemeClr val="accent2"/>
                </a:solidFill>
              </a:rPr>
              <a:t>N</a:t>
            </a:r>
            <a:r>
              <a:rPr lang="en-US" sz="3200" baseline="-25000" dirty="0" smtClean="0">
                <a:solidFill>
                  <a:schemeClr val="accent2"/>
                </a:solidFill>
              </a:rPr>
              <a:t>1 </a:t>
            </a:r>
            <a:r>
              <a:rPr lang="en-US" sz="3200" dirty="0" smtClean="0">
                <a:solidFill>
                  <a:schemeClr val="accent2"/>
                </a:solidFill>
              </a:rPr>
              <a:t> = 50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accent2"/>
                </a:solidFill>
              </a:rPr>
              <a:t>N</a:t>
            </a:r>
            <a:r>
              <a:rPr lang="en-US" sz="3200" baseline="-25000" dirty="0" smtClean="0">
                <a:solidFill>
                  <a:schemeClr val="accent2"/>
                </a:solidFill>
              </a:rPr>
              <a:t>2 </a:t>
            </a:r>
            <a:r>
              <a:rPr lang="en-US" sz="3200" dirty="0" smtClean="0">
                <a:solidFill>
                  <a:schemeClr val="accent2"/>
                </a:solidFill>
              </a:rPr>
              <a:t> = 30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i="1" dirty="0" smtClean="0">
                <a:solidFill>
                  <a:schemeClr val="accent2"/>
                </a:solidFill>
              </a:rPr>
              <a:t>Ho: µ</a:t>
            </a:r>
            <a:r>
              <a:rPr lang="en-US" i="1" baseline="-25000" dirty="0" smtClean="0">
                <a:solidFill>
                  <a:schemeClr val="accent2"/>
                </a:solidFill>
              </a:rPr>
              <a:t>w  </a:t>
            </a:r>
            <a:r>
              <a:rPr lang="en-US" i="1" dirty="0" smtClean="0">
                <a:solidFill>
                  <a:schemeClr val="accent2"/>
                </a:solidFill>
              </a:rPr>
              <a:t>= µ</a:t>
            </a:r>
            <a:r>
              <a:rPr lang="en-US" i="1" baseline="-25000" dirty="0" smtClean="0">
                <a:solidFill>
                  <a:schemeClr val="accent2"/>
                </a:solidFill>
              </a:rPr>
              <a:t>s</a:t>
            </a:r>
            <a:endParaRPr lang="en-US" i="1" dirty="0" smtClean="0">
              <a:solidFill>
                <a:schemeClr val="accent2"/>
              </a:solidFill>
            </a:endParaRPr>
          </a:p>
          <a:p>
            <a:pPr algn="ctr">
              <a:buNone/>
            </a:pPr>
            <a:r>
              <a:rPr lang="en-US" i="1" dirty="0" smtClean="0">
                <a:solidFill>
                  <a:schemeClr val="accent2"/>
                </a:solidFill>
              </a:rPr>
              <a:t>Ha: µ</a:t>
            </a:r>
            <a:r>
              <a:rPr lang="en-US" i="1" baseline="-25000" dirty="0" smtClean="0">
                <a:solidFill>
                  <a:schemeClr val="accent2"/>
                </a:solidFill>
              </a:rPr>
              <a:t>w </a:t>
            </a:r>
            <a:r>
              <a:rPr lang="en-US" i="1" dirty="0" smtClean="0">
                <a:solidFill>
                  <a:schemeClr val="accent2"/>
                </a:solidFill>
              </a:rPr>
              <a:t>&gt; µ</a:t>
            </a:r>
            <a:r>
              <a:rPr lang="en-US" i="1" baseline="-25000" dirty="0" smtClean="0">
                <a:solidFill>
                  <a:schemeClr val="accent2"/>
                </a:solidFill>
              </a:rPr>
              <a:t>s</a:t>
            </a:r>
            <a:r>
              <a:rPr lang="en-US" i="1" dirty="0" smtClean="0">
                <a:solidFill>
                  <a:schemeClr val="accent2"/>
                </a:solidFill>
              </a:rPr>
              <a:t> </a:t>
            </a:r>
          </a:p>
          <a:p>
            <a:pPr algn="ctr"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endParaRPr lang="en-US" i="1" dirty="0" smtClean="0">
              <a:solidFill>
                <a:schemeClr val="accent2"/>
              </a:solidFill>
            </a:endParaRPr>
          </a:p>
          <a:p>
            <a:pPr algn="ctr">
              <a:buNone/>
            </a:pPr>
            <a:endParaRPr lang="en-US" sz="2800" i="1" dirty="0" smtClean="0">
              <a:solidFill>
                <a:schemeClr val="accent2"/>
              </a:solidFill>
            </a:endParaRPr>
          </a:p>
          <a:p>
            <a:pPr algn="ctr">
              <a:buNone/>
            </a:pPr>
            <a:endParaRPr lang="en-US" sz="2800" i="1" dirty="0" smtClean="0">
              <a:solidFill>
                <a:schemeClr val="accent2"/>
              </a:solidFill>
            </a:endParaRPr>
          </a:p>
          <a:p>
            <a:pPr algn="ctr">
              <a:buNone/>
            </a:pPr>
            <a:r>
              <a:rPr lang="en-US" sz="2800" i="1" dirty="0" smtClean="0">
                <a:solidFill>
                  <a:schemeClr val="accent2"/>
                </a:solidFill>
              </a:rPr>
              <a:t>P(t&gt;  -16.57</a:t>
            </a:r>
            <a:r>
              <a:rPr lang="en-US" sz="2800" dirty="0" smtClean="0">
                <a:solidFill>
                  <a:schemeClr val="accent2"/>
                </a:solidFill>
              </a:rPr>
              <a:t> </a:t>
            </a:r>
            <a:r>
              <a:rPr lang="en-US" sz="3600" dirty="0" smtClean="0">
                <a:solidFill>
                  <a:schemeClr val="accent2"/>
                </a:solidFill>
              </a:rPr>
              <a:t>I </a:t>
            </a:r>
            <a:r>
              <a:rPr lang="en-US" sz="2800" i="1" dirty="0" err="1" smtClean="0">
                <a:solidFill>
                  <a:schemeClr val="accent2"/>
                </a:solidFill>
              </a:rPr>
              <a:t>df</a:t>
            </a:r>
            <a:r>
              <a:rPr lang="en-US" sz="2800" i="1" dirty="0" smtClean="0">
                <a:solidFill>
                  <a:schemeClr val="accent2"/>
                </a:solidFill>
              </a:rPr>
              <a:t> = 73.469  ) = &lt; 0.0001</a:t>
            </a:r>
            <a:endParaRPr lang="en-US" sz="2800" dirty="0" smtClean="0">
              <a:solidFill>
                <a:schemeClr val="accent2"/>
              </a:solidFill>
            </a:endParaRPr>
          </a:p>
          <a:p>
            <a:r>
              <a:rPr lang="en-US" sz="2800" dirty="0" smtClean="0">
                <a:solidFill>
                  <a:schemeClr val="accent2"/>
                </a:solidFill>
              </a:rPr>
              <a:t>We reject </a:t>
            </a:r>
            <a:r>
              <a:rPr lang="en-US" sz="2800" i="1" dirty="0" smtClean="0">
                <a:solidFill>
                  <a:schemeClr val="accent2"/>
                </a:solidFill>
              </a:rPr>
              <a:t>Ho</a:t>
            </a:r>
            <a:r>
              <a:rPr lang="en-US" sz="2800" b="1" i="1" dirty="0" smtClean="0">
                <a:solidFill>
                  <a:schemeClr val="accent2"/>
                </a:solidFill>
              </a:rPr>
              <a:t> </a:t>
            </a:r>
            <a:r>
              <a:rPr lang="en-US" sz="2800" dirty="0" smtClean="0">
                <a:solidFill>
                  <a:schemeClr val="accent2"/>
                </a:solidFill>
              </a:rPr>
              <a:t>because the p- value is &lt; </a:t>
            </a:r>
            <a:r>
              <a:rPr lang="el-GR" sz="2800" b="1" dirty="0" smtClean="0">
                <a:solidFill>
                  <a:schemeClr val="accent2"/>
                </a:solidFill>
                <a:latin typeface="Times New Roman"/>
              </a:rPr>
              <a:t>α</a:t>
            </a:r>
            <a:r>
              <a:rPr lang="en-US" sz="2800" b="1" dirty="0" smtClean="0">
                <a:solidFill>
                  <a:schemeClr val="accent2"/>
                </a:solidFill>
                <a:latin typeface="Times New Roman"/>
              </a:rPr>
              <a:t>= 0.05.</a:t>
            </a:r>
            <a:endParaRPr lang="en-US" sz="2800" dirty="0" smtClean="0">
              <a:solidFill>
                <a:schemeClr val="accent2"/>
              </a:solidFill>
            </a:endParaRPr>
          </a:p>
          <a:p>
            <a:r>
              <a:rPr lang="en-US" sz="2800" dirty="0" smtClean="0">
                <a:solidFill>
                  <a:schemeClr val="accent2"/>
                </a:solidFill>
              </a:rPr>
              <a:t>We have sufficient evidence that the mean of dissolving a Jolly Rancher in warm water without stirring is greater  than the mean of dissolving a Jolly Rancher in warm water while stirring</a:t>
            </a:r>
            <a:endParaRPr lang="en-US" sz="2800" dirty="0">
              <a:solidFill>
                <a:schemeClr val="accent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1200" y="228600"/>
            <a:ext cx="45100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SAMPLE T-TEST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2286000"/>
            <a:ext cx="2425148" cy="15494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333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5800" y="25146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  = -16.57</a:t>
            </a:r>
            <a:endParaRPr lang="en-US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Applies to people who purchase Jolly Ranchers</a:t>
            </a:r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Getting a good deal—colors seem to be equally distributed 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Melt faster in a warm environment </a:t>
            </a:r>
            <a:r>
              <a:rPr lang="en-US" dirty="0" smtClean="0">
                <a:solidFill>
                  <a:schemeClr val="accent2"/>
                </a:solidFill>
              </a:rPr>
              <a:t>(mouth)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86028" y="228600"/>
            <a:ext cx="37004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APPLICATION 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45720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1</a:t>
            </a:r>
            <a:r>
              <a:rPr lang="en-US" baseline="30000" dirty="0" smtClean="0">
                <a:solidFill>
                  <a:schemeClr val="accent2"/>
                </a:solidFill>
              </a:rPr>
              <a:t>st</a:t>
            </a:r>
            <a:r>
              <a:rPr lang="en-US" dirty="0" smtClean="0">
                <a:solidFill>
                  <a:schemeClr val="accent2"/>
                </a:solidFill>
              </a:rPr>
              <a:t> study</a:t>
            </a:r>
            <a:r>
              <a:rPr lang="en-US" dirty="0" smtClean="0">
                <a:solidFill>
                  <a:schemeClr val="accent2"/>
                </a:solidFill>
              </a:rPr>
              <a:t>– only took bags from Buck County area</a:t>
            </a:r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Most likely same distribution center</a:t>
            </a:r>
            <a:endParaRPr lang="en-US" dirty="0" smtClean="0">
              <a:solidFill>
                <a:schemeClr val="accent2"/>
              </a:solidFill>
            </a:endParaRPr>
          </a:p>
          <a:p>
            <a:r>
              <a:rPr lang="en-US" dirty="0" smtClean="0">
                <a:solidFill>
                  <a:schemeClr val="accent2"/>
                </a:solidFill>
              </a:rPr>
              <a:t>2</a:t>
            </a:r>
            <a:r>
              <a:rPr lang="en-US" baseline="30000" dirty="0" smtClean="0">
                <a:solidFill>
                  <a:schemeClr val="accent2"/>
                </a:solidFill>
              </a:rPr>
              <a:t>nd</a:t>
            </a:r>
            <a:r>
              <a:rPr lang="en-US" dirty="0" smtClean="0">
                <a:solidFill>
                  <a:schemeClr val="accent2"/>
                </a:solidFill>
              </a:rPr>
              <a:t> test– water temperature changed as it sat</a:t>
            </a:r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Both ended up at room temp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 3</a:t>
            </a:r>
            <a:r>
              <a:rPr lang="en-US" baseline="30000" dirty="0" smtClean="0">
                <a:solidFill>
                  <a:schemeClr val="accent2"/>
                </a:solidFill>
              </a:rPr>
              <a:t>rd</a:t>
            </a:r>
            <a:r>
              <a:rPr lang="en-US" dirty="0" smtClean="0">
                <a:solidFill>
                  <a:schemeClr val="accent2"/>
                </a:solidFill>
              </a:rPr>
              <a:t> test– different stirring techniques </a:t>
            </a:r>
          </a:p>
          <a:p>
            <a:endParaRPr lang="en-US" dirty="0" smtClean="0">
              <a:solidFill>
                <a:schemeClr val="accent2"/>
              </a:solidFill>
            </a:endParaRPr>
          </a:p>
          <a:p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43474" y="228600"/>
            <a:ext cx="33855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BIAS/ERROR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http://ivyleagueinsecurities.com/wp-content/uploads/blogger/_clqXSt3lk6c/Sfh4uW-bPgI/AAAAAAAAAG4/RapyfMOP7sM/s320/sad%2Bface.jpg"/>
          <p:cNvPicPr>
            <a:picLocks noChangeAspect="1" noChangeArrowheads="1"/>
          </p:cNvPicPr>
          <p:nvPr/>
        </p:nvPicPr>
        <p:blipFill>
          <a:blip r:embed="rId2" cstate="print"/>
          <a:srcRect l="10000" t="10031" r="10000" b="9718"/>
          <a:stretch>
            <a:fillRect/>
          </a:stretch>
        </p:blipFill>
        <p:spPr bwMode="auto">
          <a:xfrm>
            <a:off x="5486400" y="1828800"/>
            <a:ext cx="3124200" cy="3124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Too much work to do in too little time</a:t>
            </a:r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Not every store had Jolly Ranchers 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Jolly Ranchers took too long to dissolve </a:t>
            </a:r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Cold water took over an hour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Surprised at the time difference between the temperature waters </a:t>
            </a:r>
          </a:p>
          <a:p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48440" y="228600"/>
            <a:ext cx="57756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PERSONAL OPINIONS 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2"/>
                </a:solidFill>
              </a:rPr>
              <a:t>Originally produced by Jolly Rancher Company </a:t>
            </a:r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Founded in 1949 by Bill and Dorothy </a:t>
            </a:r>
            <a:r>
              <a:rPr lang="en-US" dirty="0" err="1" smtClean="0">
                <a:solidFill>
                  <a:schemeClr val="accent2"/>
                </a:solidFill>
              </a:rPr>
              <a:t>Harmsen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endParaRPr lang="en-US" dirty="0">
              <a:solidFill>
                <a:schemeClr val="accent2"/>
              </a:solidFill>
            </a:endParaRPr>
          </a:p>
          <a:p>
            <a:r>
              <a:rPr lang="en-US" dirty="0" smtClean="0">
                <a:solidFill>
                  <a:schemeClr val="accent2"/>
                </a:solidFill>
              </a:rPr>
              <a:t>Sold to Beatrice Foods in 1966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Purchased by Leaf Candy Company in 1983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1996 Hershey bought the Jolly Rancher Candy Company</a:t>
            </a:r>
          </a:p>
        </p:txBody>
      </p:sp>
      <p:sp>
        <p:nvSpPr>
          <p:cNvPr id="4" name="Rectangle 3"/>
          <p:cNvSpPr/>
          <p:nvPr/>
        </p:nvSpPr>
        <p:spPr>
          <a:xfrm>
            <a:off x="496388" y="381000"/>
            <a:ext cx="7770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HISTORY OF JOLLY RANCHERS 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1"/>
            <a:ext cx="8229600" cy="16002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accent2"/>
                </a:solidFill>
              </a:rPr>
              <a:t>We used the “original” Jolly Rancher which contain 5 flavors:</a:t>
            </a:r>
            <a:endParaRPr lang="en-US" sz="3600" dirty="0">
              <a:solidFill>
                <a:schemeClr val="accent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0" y="228600"/>
            <a:ext cx="43222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NEED TO KNOW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2" descr="http://derekgrasman.files.wordpress.com/2009/02/jolly-rancher-wrap-can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590800"/>
            <a:ext cx="4010025" cy="30099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181600" y="2590800"/>
            <a:ext cx="34290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2"/>
                </a:solidFill>
              </a:rPr>
              <a:t>Blue Raspberry</a:t>
            </a:r>
            <a:br>
              <a:rPr lang="en-US" sz="2800" dirty="0" smtClean="0">
                <a:solidFill>
                  <a:schemeClr val="accent2"/>
                </a:solidFill>
              </a:rPr>
            </a:br>
            <a:r>
              <a:rPr lang="en-US" sz="2800" dirty="0" smtClean="0">
                <a:solidFill>
                  <a:schemeClr val="accent2"/>
                </a:solidFill>
              </a:rPr>
              <a:t>Cherry</a:t>
            </a:r>
          </a:p>
          <a:p>
            <a:r>
              <a:rPr lang="en-US" sz="2800" dirty="0" smtClean="0">
                <a:solidFill>
                  <a:schemeClr val="accent2"/>
                </a:solidFill>
              </a:rPr>
              <a:t>Grape</a:t>
            </a:r>
          </a:p>
          <a:p>
            <a:r>
              <a:rPr lang="en-US" sz="2800" dirty="0" smtClean="0">
                <a:solidFill>
                  <a:schemeClr val="accent2"/>
                </a:solidFill>
              </a:rPr>
              <a:t>Green Apple</a:t>
            </a:r>
          </a:p>
          <a:p>
            <a:r>
              <a:rPr lang="en-US" sz="2800" dirty="0" smtClean="0">
                <a:solidFill>
                  <a:schemeClr val="accent2"/>
                </a:solidFill>
              </a:rPr>
              <a:t>Watermelon </a:t>
            </a:r>
          </a:p>
          <a:p>
            <a:endParaRPr lang="en-US" sz="2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38100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1 bag of Jolly Ranchers from 3 stores = 3 bags</a:t>
            </a:r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Each bag is estimated to have 66 hard candies</a:t>
            </a:r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Claimed that the colors are evenly distributed within bags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Grouped colors together from all 3 bags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27261" y="381000"/>
            <a:ext cx="63083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OBSERVATIONAL STUDY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6" descr="DSC_05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6800" y="1219200"/>
            <a:ext cx="2590800" cy="1734337"/>
          </a:xfrm>
          <a:prstGeom prst="rect">
            <a:avLst/>
          </a:prstGeom>
        </p:spPr>
      </p:pic>
      <p:pic>
        <p:nvPicPr>
          <p:cNvPr id="8" name="Picture 7" descr="DSC_05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3048000"/>
            <a:ext cx="2628430" cy="1759527"/>
          </a:xfrm>
          <a:prstGeom prst="rect">
            <a:avLst/>
          </a:prstGeom>
        </p:spPr>
      </p:pic>
      <p:pic>
        <p:nvPicPr>
          <p:cNvPr id="9" name="Picture 8" descr="DSC_05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6800" y="4875540"/>
            <a:ext cx="2667000" cy="1785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12293" y="0"/>
            <a:ext cx="58823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CHI- SQUARED GRAPH</a:t>
            </a:r>
            <a:r>
              <a:rPr lang="en-US" sz="5400" b="1" spc="-3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</a:t>
            </a:r>
            <a:endParaRPr lang="en-US" sz="5400" b="1" cap="none" spc="-3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990600"/>
          <a:ext cx="86868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458200" cy="5486400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Larger overall total:</a:t>
            </a:r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Red and blue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Smallest overall total:</a:t>
            </a:r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Purple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Green and pink have around same count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Different stores have different amounts 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Based off of this data we feel;</a:t>
            </a:r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Jolly Rancher company doesn’t fill the bags evenly</a:t>
            </a:r>
          </a:p>
        </p:txBody>
      </p:sp>
      <p:sp>
        <p:nvSpPr>
          <p:cNvPr id="5" name="Rectangle 4"/>
          <p:cNvSpPr/>
          <p:nvPr/>
        </p:nvSpPr>
        <p:spPr>
          <a:xfrm>
            <a:off x="1032793" y="228600"/>
            <a:ext cx="68323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ANALYSIS &amp; CONCLUSION 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3810000" cy="251460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>
                <a:solidFill>
                  <a:schemeClr val="accent2"/>
                </a:solidFill>
              </a:rPr>
              <a:t>STATE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SRS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All expected counts ≥ 5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381000"/>
            <a:ext cx="9084728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CHI-SQUARE </a:t>
            </a:r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GOODNESS </a:t>
            </a:r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OF FIT</a:t>
            </a:r>
          </a:p>
          <a:p>
            <a:pPr algn="ctr"/>
            <a:r>
              <a:rPr lang="en-US" sz="4400" b="1" cap="none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ASSUMPTIONS </a:t>
            </a:r>
            <a:endParaRPr lang="en-US" sz="4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648200" y="2438400"/>
            <a:ext cx="3810000" cy="2514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CHECK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assumed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expected counts ≥ 5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410200"/>
          </a:xfrm>
        </p:spPr>
        <p:txBody>
          <a:bodyPr>
            <a:normAutofit fontScale="92500"/>
          </a:bodyPr>
          <a:lstStyle/>
          <a:p>
            <a:r>
              <a:rPr lang="en-US" sz="3000" i="1" dirty="0" smtClean="0">
                <a:solidFill>
                  <a:schemeClr val="accent2"/>
                </a:solidFill>
              </a:rPr>
              <a:t>Ho</a:t>
            </a:r>
            <a:r>
              <a:rPr lang="en-US" sz="3000" dirty="0" smtClean="0">
                <a:solidFill>
                  <a:schemeClr val="accent2"/>
                </a:solidFill>
              </a:rPr>
              <a:t>: the observed frequency distribution of Jolly Rancher color fits the expected distribution</a:t>
            </a:r>
          </a:p>
          <a:p>
            <a:r>
              <a:rPr lang="en-US" sz="3000" i="1" dirty="0" smtClean="0">
                <a:solidFill>
                  <a:schemeClr val="accent2"/>
                </a:solidFill>
              </a:rPr>
              <a:t>Ha</a:t>
            </a:r>
            <a:r>
              <a:rPr lang="en-US" sz="3000" dirty="0" smtClean="0">
                <a:solidFill>
                  <a:schemeClr val="accent2"/>
                </a:solidFill>
              </a:rPr>
              <a:t>: the observed frequency distribution of Jolly Rancher color doesn’t fit the expected distribution </a:t>
            </a:r>
          </a:p>
          <a:p>
            <a:endParaRPr lang="en-US" sz="3000" dirty="0" smtClean="0">
              <a:solidFill>
                <a:schemeClr val="accent2"/>
              </a:solidFill>
            </a:endParaRPr>
          </a:p>
          <a:p>
            <a:pPr>
              <a:buNone/>
            </a:pPr>
            <a:endParaRPr lang="en-US" sz="2800" dirty="0" smtClean="0">
              <a:solidFill>
                <a:schemeClr val="accent2"/>
              </a:solidFill>
            </a:endParaRPr>
          </a:p>
          <a:p>
            <a:pPr algn="ctr">
              <a:buNone/>
            </a:pPr>
            <a:r>
              <a:rPr lang="en-US" sz="2800" i="1" dirty="0" smtClean="0">
                <a:solidFill>
                  <a:schemeClr val="accent2"/>
                </a:solidFill>
              </a:rPr>
              <a:t>P(x</a:t>
            </a:r>
            <a:r>
              <a:rPr lang="en-US" sz="2800" i="1" baseline="30000" dirty="0" smtClean="0">
                <a:solidFill>
                  <a:schemeClr val="accent2"/>
                </a:solidFill>
              </a:rPr>
              <a:t>2</a:t>
            </a:r>
            <a:r>
              <a:rPr lang="en-US" sz="2800" i="1" dirty="0" smtClean="0">
                <a:solidFill>
                  <a:schemeClr val="accent2"/>
                </a:solidFill>
              </a:rPr>
              <a:t>&gt; 1.0456</a:t>
            </a:r>
            <a:r>
              <a:rPr lang="en-US" sz="2800" dirty="0" smtClean="0">
                <a:solidFill>
                  <a:schemeClr val="accent2"/>
                </a:solidFill>
              </a:rPr>
              <a:t> </a:t>
            </a:r>
            <a:r>
              <a:rPr lang="en-US" sz="3600" dirty="0" err="1" smtClean="0">
                <a:solidFill>
                  <a:schemeClr val="accent2"/>
                </a:solidFill>
              </a:rPr>
              <a:t>I</a:t>
            </a:r>
            <a:r>
              <a:rPr lang="en-US" sz="2800" i="1" dirty="0" err="1" smtClean="0">
                <a:solidFill>
                  <a:schemeClr val="accent2"/>
                </a:solidFill>
              </a:rPr>
              <a:t>df</a:t>
            </a:r>
            <a:r>
              <a:rPr lang="en-US" sz="2800" i="1" dirty="0" smtClean="0">
                <a:solidFill>
                  <a:schemeClr val="accent2"/>
                </a:solidFill>
              </a:rPr>
              <a:t> =4) = 0.903</a:t>
            </a:r>
          </a:p>
          <a:p>
            <a:r>
              <a:rPr lang="en-US" sz="3000" dirty="0" smtClean="0">
                <a:solidFill>
                  <a:schemeClr val="accent2"/>
                </a:solidFill>
              </a:rPr>
              <a:t>We fail to reject </a:t>
            </a:r>
            <a:r>
              <a:rPr lang="en-US" sz="3000" i="1" dirty="0" smtClean="0">
                <a:solidFill>
                  <a:schemeClr val="accent2"/>
                </a:solidFill>
              </a:rPr>
              <a:t>Ho</a:t>
            </a:r>
            <a:r>
              <a:rPr lang="en-US" sz="3000" dirty="0" smtClean="0">
                <a:solidFill>
                  <a:schemeClr val="accent2"/>
                </a:solidFill>
              </a:rPr>
              <a:t> because the p-value </a:t>
            </a:r>
            <a:r>
              <a:rPr lang="en-US" sz="2800" b="1" dirty="0" smtClean="0">
                <a:solidFill>
                  <a:schemeClr val="accent2"/>
                </a:solidFill>
                <a:latin typeface="Times New Roman"/>
              </a:rPr>
              <a:t>&gt;</a:t>
            </a:r>
            <a:r>
              <a:rPr lang="el-GR" sz="2800" b="1" dirty="0" smtClean="0">
                <a:solidFill>
                  <a:schemeClr val="accent2"/>
                </a:solidFill>
                <a:latin typeface="Times New Roman"/>
              </a:rPr>
              <a:t>α</a:t>
            </a:r>
            <a:r>
              <a:rPr lang="en-US" sz="2800" b="1" dirty="0" smtClean="0">
                <a:solidFill>
                  <a:schemeClr val="accent2"/>
                </a:solidFill>
                <a:latin typeface="Times New Roman"/>
              </a:rPr>
              <a:t>= 0.05</a:t>
            </a:r>
            <a:endParaRPr lang="en-US" sz="3000" dirty="0" smtClean="0">
              <a:solidFill>
                <a:schemeClr val="accent2"/>
              </a:solidFill>
            </a:endParaRPr>
          </a:p>
          <a:p>
            <a:r>
              <a:rPr lang="en-US" sz="3000" dirty="0" smtClean="0">
                <a:solidFill>
                  <a:schemeClr val="accent2"/>
                </a:solidFill>
              </a:rPr>
              <a:t>We have sufficient evidence that the observed frequency distribution of Jolly Rancher color fits the expected distribution </a:t>
            </a:r>
            <a:endParaRPr lang="en-US" sz="3000" dirty="0">
              <a:solidFill>
                <a:schemeClr val="accent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28600"/>
            <a:ext cx="9067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CHI-SQUARE </a:t>
            </a:r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GOODNESS </a:t>
            </a:r>
            <a:r>
              <a:rPr lang="en-US" sz="5400" b="1" spc="-30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OF FIT</a:t>
            </a:r>
            <a:endParaRPr lang="en-US" sz="5400" b="1" cap="none" spc="-300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112" tIns="914112" rIns="914112" bIns="914112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3276600"/>
            <a:ext cx="5958840" cy="657225"/>
          </a:xfrm>
          <a:prstGeom prst="rect">
            <a:avLst/>
          </a:prstGeom>
          <a:noFill/>
        </p:spPr>
      </p:pic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63368" y="3276600"/>
            <a:ext cx="2880632" cy="552450"/>
          </a:xfrm>
          <a:prstGeom prst="rect">
            <a:avLst/>
          </a:prstGeom>
          <a:noFill/>
        </p:spPr>
      </p:pic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0" y="857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</TotalTime>
  <Words>955</Words>
  <Application>Microsoft Office PowerPoint</Application>
  <PresentationFormat>On-screen Show (4:3)</PresentationFormat>
  <Paragraphs>185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CHI-SQUARE GOODNESS OF FIT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Jolly Ranchers</dc:title>
  <dc:creator> </dc:creator>
  <cp:lastModifiedBy> </cp:lastModifiedBy>
  <cp:revision>113</cp:revision>
  <dcterms:created xsi:type="dcterms:W3CDTF">2010-06-04T13:23:03Z</dcterms:created>
  <dcterms:modified xsi:type="dcterms:W3CDTF">2010-06-09T16:31:08Z</dcterms:modified>
</cp:coreProperties>
</file>